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7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56" r:id="rId31"/>
    <p:sldId id="289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56E15-814F-F441-9578-5107B71D8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7432"/>
      </p:ext>
    </p:extLst>
  </p:cSld>
  <p:clrMapOvr>
    <a:masterClrMapping/>
  </p:clrMapOvr>
  <p:transition xmlns:p14="http://schemas.microsoft.com/office/powerpoint/2010/main"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170B9-0D77-DC4B-822A-8D2B2750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07128"/>
      </p:ext>
    </p:extLst>
  </p:cSld>
  <p:clrMapOvr>
    <a:masterClrMapping/>
  </p:clrMapOvr>
  <p:transition xmlns:p14="http://schemas.microsoft.com/office/powerpoint/2010/main"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</p:spPr>
        <p:txBody>
          <a:bodyPr/>
          <a:lstStyle>
            <a:lvl1pPr>
              <a:defRPr/>
            </a:lvl1pPr>
          </a:lstStyle>
          <a:p>
            <a:fld id="{8D0DF232-DD78-6B45-8E2B-88A5E0F92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3765"/>
      </p:ext>
    </p:extLst>
  </p:cSld>
  <p:clrMapOvr>
    <a:masterClrMapping/>
  </p:clrMapOvr>
  <p:transition xmlns:p14="http://schemas.microsoft.com/office/powerpoint/2010/main"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10E702E-1656-CD47-9CDE-DE200CA950E7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CCBDDF3-3051-924E-AC78-DE8BB3085A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metmuseum.org/collections/view1zoom.asp?dep=12&amp;full=0&amp;mark=1&amp;item=29.100.37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alder.org/SETS_SUB/work/work_37_45_html/work_thumb_frame.html" TargetMode="External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2826" y="381000"/>
            <a:ext cx="6379174" cy="2851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cs typeface="+mj-cs"/>
              </a:rPr>
              <a:t>Sculpture Terms </a:t>
            </a:r>
            <a:br>
              <a:rPr lang="en-US" sz="5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cs typeface="+mj-cs"/>
              </a:rPr>
            </a:br>
            <a:r>
              <a:rPr lang="en-US" sz="5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cs typeface="+mj-cs"/>
              </a:rPr>
              <a:t>&amp; Examples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64183" y="3713163"/>
            <a:ext cx="4917817" cy="28400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You will examine: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TYPES OF SCULPTURE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WAYS OF CREATING SCULPTURE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solidFill>
                  <a:srgbClr val="008000"/>
                </a:solidFill>
                <a:latin typeface="Arial" charset="0"/>
              </a:rPr>
              <a:t>HOW THE SUBJECT IS TREATED</a:t>
            </a:r>
            <a:endParaRPr lang="en-US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6387" name="Picture 4" descr="j025169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5125"/>
            <a:ext cx="22923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04800" y="3810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0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Assemblage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600200"/>
            <a:ext cx="36639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576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Cast from a Mold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4475"/>
            <a:ext cx="80772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6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How the Subject is </a:t>
            </a:r>
            <a:br>
              <a:rPr lang="en-US" sz="46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</a:br>
            <a:r>
              <a:rPr lang="en-US" sz="46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Treated in  Sculpture: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27275"/>
            <a:ext cx="8229600" cy="4073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>
                <a:latin typeface="Arial" charset="0"/>
              </a:rPr>
              <a:t>Representational </a:t>
            </a:r>
            <a:r>
              <a:rPr lang="en-US" sz="3600">
                <a:latin typeface="Arial" charset="0"/>
              </a:rPr>
              <a:t>– Realistic, easily recognizable subject.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latin typeface="Arial" charset="0"/>
              </a:rPr>
              <a:t>Abstract</a:t>
            </a:r>
            <a:r>
              <a:rPr lang="en-US" sz="3600">
                <a:latin typeface="Arial" charset="0"/>
              </a:rPr>
              <a:t> – Less realistic, stylized, but still slightly recognizeable subject. 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latin typeface="Arial" charset="0"/>
              </a:rPr>
              <a:t>Non-objective</a:t>
            </a:r>
            <a:r>
              <a:rPr lang="en-US" sz="3600">
                <a:latin typeface="Arial" charset="0"/>
              </a:rPr>
              <a:t> – Unrecognizeable subject...pure three dimensional design.  </a:t>
            </a:r>
          </a:p>
        </p:txBody>
      </p:sp>
      <p:pic>
        <p:nvPicPr>
          <p:cNvPr id="27649" name="Picture 4" descr="j0251691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9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7" b="14697"/>
          <a:stretch>
            <a:fillRect/>
          </a:stretch>
        </p:blipFill>
        <p:spPr>
          <a:xfrm>
            <a:off x="7571660" y="282366"/>
            <a:ext cx="1310538" cy="1470234"/>
          </a:xfrm>
          <a:noFill/>
        </p:spPr>
      </p:pic>
    </p:spTree>
    <p:extLst>
      <p:ext uri="{BB962C8B-B14F-4D97-AF65-F5344CB8AC3E}">
        <p14:creationId xmlns:p14="http://schemas.microsoft.com/office/powerpoint/2010/main" val="3325768831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Representational</a:t>
            </a:r>
          </a:p>
        </p:txBody>
      </p:sp>
      <p:pic>
        <p:nvPicPr>
          <p:cNvPr id="28674" name="Picture 11" descr="es29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b="5943"/>
          <a:stretch>
            <a:fillRect/>
          </a:stretch>
        </p:blipFill>
        <p:spPr>
          <a:xfrm>
            <a:off x="533400" y="1828800"/>
            <a:ext cx="2573338" cy="4419600"/>
          </a:xfrm>
        </p:spPr>
      </p:pic>
      <p:pic>
        <p:nvPicPr>
          <p:cNvPr id="28675" name="Picture 22" descr="koons_micha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3702" r="8856" b="3741"/>
          <a:stretch>
            <a:fillRect/>
          </a:stretch>
        </p:blipFill>
        <p:spPr>
          <a:xfrm>
            <a:off x="3581400" y="1828800"/>
            <a:ext cx="5029200" cy="4411663"/>
          </a:xfrm>
          <a:noFill/>
        </p:spPr>
      </p:pic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69925" y="6208713"/>
            <a:ext cx="225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Little dancer, age 14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4632325" y="6208713"/>
            <a:ext cx="320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Michael Jackson and Bubbles</a:t>
            </a:r>
          </a:p>
        </p:txBody>
      </p:sp>
    </p:spTree>
    <p:extLst>
      <p:ext uri="{BB962C8B-B14F-4D97-AF65-F5344CB8AC3E}">
        <p14:creationId xmlns:p14="http://schemas.microsoft.com/office/powerpoint/2010/main" val="2562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  <p:bldP spid="82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Abstract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47813"/>
            <a:ext cx="7391400" cy="4776787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33800" y="6338888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Reclining figure</a:t>
            </a:r>
          </a:p>
        </p:txBody>
      </p:sp>
    </p:spTree>
    <p:extLst>
      <p:ext uri="{BB962C8B-B14F-4D97-AF65-F5344CB8AC3E}">
        <p14:creationId xmlns:p14="http://schemas.microsoft.com/office/powerpoint/2010/main" val="37736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Non-Objective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029200" cy="46482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4963"/>
            <a:ext cx="2590800" cy="4643437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6248400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Organic form #7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775450" y="62484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3060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Test your knowledge…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530725"/>
          </a:xfrm>
        </p:spPr>
        <p:txBody>
          <a:bodyPr/>
          <a:lstStyle/>
          <a:p>
            <a:pPr eaLnBrk="1" hangingPunct="1"/>
            <a:r>
              <a:rPr lang="en-US" sz="3000" b="1">
                <a:latin typeface="Arial" charset="0"/>
              </a:rPr>
              <a:t>Study the sculpture images, one at a time.</a:t>
            </a:r>
          </a:p>
          <a:p>
            <a:pPr eaLnBrk="1" hangingPunct="1"/>
            <a:endParaRPr lang="en-US" sz="3000" b="1">
              <a:latin typeface="Arial" charset="0"/>
            </a:endParaRPr>
          </a:p>
          <a:p>
            <a:pPr eaLnBrk="1" hangingPunct="1"/>
            <a:r>
              <a:rPr lang="en-US" sz="3000" b="1">
                <a:latin typeface="Arial" charset="0"/>
              </a:rPr>
              <a:t>Answer these three questions about each:</a:t>
            </a:r>
          </a:p>
          <a:p>
            <a:pPr eaLnBrk="1" hangingPunct="1"/>
            <a:endParaRPr lang="en-US" sz="3000" b="1">
              <a:latin typeface="Arial" charset="0"/>
            </a:endParaRPr>
          </a:p>
          <a:p>
            <a:pPr lvl="1" eaLnBrk="1" hangingPunct="1"/>
            <a:r>
              <a:rPr lang="en-US" sz="3200">
                <a:latin typeface="Arial" charset="0"/>
              </a:rPr>
              <a:t>What type of sculpture is it?</a:t>
            </a:r>
          </a:p>
          <a:p>
            <a:pPr lvl="1" eaLnBrk="1" hangingPunct="1"/>
            <a:r>
              <a:rPr lang="en-US" sz="3200">
                <a:latin typeface="Arial" charset="0"/>
              </a:rPr>
              <a:t>What method was used to create it?</a:t>
            </a:r>
          </a:p>
          <a:p>
            <a:pPr lvl="1" eaLnBrk="1" hangingPunct="1"/>
            <a:r>
              <a:rPr lang="en-US" sz="3200">
                <a:latin typeface="Arial" charset="0"/>
              </a:rPr>
              <a:t>How is the subject represented?</a:t>
            </a:r>
          </a:p>
        </p:txBody>
      </p:sp>
    </p:spTree>
    <p:extLst>
      <p:ext uri="{BB962C8B-B14F-4D97-AF65-F5344CB8AC3E}">
        <p14:creationId xmlns:p14="http://schemas.microsoft.com/office/powerpoint/2010/main" val="26355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2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pPr eaLnBrk="1" hangingPunct="1"/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Case with Five Posts</a:t>
            </a:r>
            <a:r>
              <a:rPr lang="ja-JP" altLang="en-US" sz="2400" b="1">
                <a:latin typeface="Arial" charset="0"/>
              </a:rPr>
              <a:t>”</a:t>
            </a:r>
            <a:r>
              <a:rPr lang="en-US" altLang="ja-JP" sz="2400" b="1">
                <a:latin typeface="Arial" charset="0"/>
              </a:rPr>
              <a:t> </a:t>
            </a:r>
            <a:br>
              <a:rPr lang="en-US" altLang="ja-JP" sz="2400" b="1">
                <a:latin typeface="Arial" charset="0"/>
              </a:rPr>
            </a:br>
            <a:r>
              <a:rPr lang="en-US" altLang="ja-JP" sz="2000" b="1">
                <a:latin typeface="Arial" charset="0"/>
              </a:rPr>
              <a:t>Louise Nevelson, 1959, wood, metal, plastic, paint</a:t>
            </a:r>
            <a:endParaRPr lang="en-US" sz="2000" b="1">
              <a:latin typeface="Arial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4953000"/>
            <a:ext cx="7162800" cy="1676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endParaRPr lang="en-US" sz="2600" b="1" dirty="0">
              <a:latin typeface="Arial" charset="0"/>
            </a:endParaRPr>
          </a:p>
          <a:p>
            <a:pPr marL="895350" lvl="1" indent="-4381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a.  What type of sculpture is it?</a:t>
            </a:r>
          </a:p>
          <a:p>
            <a:pPr marL="895350" lvl="1" indent="-4381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b.  What method was used to create it?</a:t>
            </a:r>
          </a:p>
          <a:p>
            <a:pPr marL="895350" lvl="1" indent="-4381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c.  How is the subject represented?</a:t>
            </a:r>
          </a:p>
        </p:txBody>
      </p:sp>
      <p:pic>
        <p:nvPicPr>
          <p:cNvPr id="32771" name="Picture 22" descr="Case with Five Balust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b="9048"/>
          <a:stretch>
            <a:fillRect/>
          </a:stretch>
        </p:blipFill>
        <p:spPr>
          <a:xfrm>
            <a:off x="381000" y="1371600"/>
            <a:ext cx="8458200" cy="3935413"/>
          </a:xfrm>
        </p:spPr>
      </p:pic>
      <p:sp>
        <p:nvSpPr>
          <p:cNvPr id="32772" name="Text Box 25"/>
          <p:cNvSpPr txBox="1">
            <a:spLocks noChangeArrowheads="1"/>
          </p:cNvSpPr>
          <p:nvPr/>
        </p:nvSpPr>
        <p:spPr bwMode="auto">
          <a:xfrm>
            <a:off x="898525" y="112713"/>
            <a:ext cx="108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2773" name="Text Box 26"/>
          <p:cNvSpPr txBox="1">
            <a:spLocks noChangeArrowheads="1"/>
          </p:cNvSpPr>
          <p:nvPr/>
        </p:nvSpPr>
        <p:spPr bwMode="auto">
          <a:xfrm>
            <a:off x="1371600" y="4572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Arial Black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3174652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eaLnBrk="1" hangingPunct="1"/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Nehele</a:t>
            </a:r>
            <a:r>
              <a:rPr lang="ja-JP" altLang="en-US" sz="2400" b="1">
                <a:latin typeface="Arial" charset="0"/>
              </a:rPr>
              <a:t>”</a:t>
            </a:r>
            <a:r>
              <a:rPr lang="en-US" altLang="ja-JP" sz="2400" b="1">
                <a:latin typeface="Arial" charset="0"/>
              </a:rPr>
              <a:t> </a:t>
            </a:r>
            <a:br>
              <a:rPr lang="en-US" altLang="ja-JP" sz="2400" b="1">
                <a:latin typeface="Arial" charset="0"/>
              </a:rPr>
            </a:br>
            <a:r>
              <a:rPr lang="en-US" altLang="ja-JP" sz="2400" b="1">
                <a:latin typeface="Arial" charset="0"/>
              </a:rPr>
              <a:t>Deborah Butterfield, 1988, aluminum</a:t>
            </a:r>
            <a:endParaRPr lang="en-US" sz="2400" b="1">
              <a:latin typeface="Arial" charset="0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2667000" cy="4572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What type of sculpture is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What method was used to create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How is the subject represented?</a:t>
            </a:r>
          </a:p>
        </p:txBody>
      </p:sp>
      <p:pic>
        <p:nvPicPr>
          <p:cNvPr id="33796" name="Picture 28" descr="Nahe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2985" r="2409"/>
          <a:stretch>
            <a:fillRect/>
          </a:stretch>
        </p:blipFill>
        <p:spPr>
          <a:xfrm>
            <a:off x="2743200" y="1524000"/>
            <a:ext cx="6096000" cy="4953000"/>
          </a:xfrm>
          <a:noFill/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898525" y="112713"/>
            <a:ext cx="108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371600" y="4572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Arial Black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994179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pPr eaLnBrk="1" hangingPunct="1"/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Icicles thawed and re-frozen together</a:t>
            </a:r>
            <a:r>
              <a:rPr lang="ja-JP" altLang="en-US" sz="2400" b="1">
                <a:latin typeface="Arial" charset="0"/>
              </a:rPr>
              <a:t>”</a:t>
            </a:r>
            <a:r>
              <a:rPr lang="en-US" altLang="ja-JP" sz="2400" b="1">
                <a:latin typeface="Arial" charset="0"/>
              </a:rPr>
              <a:t> </a:t>
            </a:r>
            <a:br>
              <a:rPr lang="en-US" altLang="ja-JP" sz="2400" b="1">
                <a:latin typeface="Arial" charset="0"/>
              </a:rPr>
            </a:br>
            <a:r>
              <a:rPr lang="en-US" altLang="ja-JP" sz="2000" b="1">
                <a:latin typeface="Arial" charset="0"/>
              </a:rPr>
              <a:t>Andy Goldsworthy, 1987, ice </a:t>
            </a:r>
            <a:endParaRPr lang="en-US" sz="2000" b="1">
              <a:latin typeface="Arial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581400" cy="3048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What type of sculpture is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What method was used to create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How is the subject represented?</a:t>
            </a:r>
          </a:p>
        </p:txBody>
      </p:sp>
      <p:pic>
        <p:nvPicPr>
          <p:cNvPr id="34821" name="Picture 26" descr="Ice Star (Scaur Water, Penpont, Dumfriesshire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3008" r="8270" b="5263"/>
          <a:stretch>
            <a:fillRect/>
          </a:stretch>
        </p:blipFill>
        <p:spPr>
          <a:xfrm>
            <a:off x="3886200" y="1371600"/>
            <a:ext cx="4686300" cy="5105400"/>
          </a:xfrm>
          <a:noFill/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898525" y="112713"/>
            <a:ext cx="108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Arial Black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0335578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Types of Sculpture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59467" y="3299012"/>
            <a:ext cx="8109003" cy="31254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Sculpture in the Round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Relief Sculpture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Environmental Sculpture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Installation sculpture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6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pPr eaLnBrk="1" hangingPunct="1"/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Skull and Ball</a:t>
            </a:r>
            <a:r>
              <a:rPr lang="ja-JP" altLang="en-US" sz="2400" b="1">
                <a:latin typeface="Arial" charset="0"/>
              </a:rPr>
              <a:t>”</a:t>
            </a:r>
            <a:r>
              <a:rPr lang="en-US" altLang="ja-JP" sz="2400" b="1">
                <a:latin typeface="Arial" charset="0"/>
              </a:rPr>
              <a:t> </a:t>
            </a:r>
            <a:br>
              <a:rPr lang="en-US" altLang="ja-JP" sz="2400" b="1">
                <a:latin typeface="Arial" charset="0"/>
              </a:rPr>
            </a:br>
            <a:r>
              <a:rPr lang="en-US" altLang="ja-JP" sz="2000" b="1">
                <a:latin typeface="Arial" charset="0"/>
              </a:rPr>
              <a:t>Late Mayan Culture, 800 AD, limestone</a:t>
            </a:r>
            <a:endParaRPr lang="en-US" sz="2000" b="1">
              <a:latin typeface="Arial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209800"/>
            <a:ext cx="2743200" cy="3810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What type of sculpture is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What method was used to create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How is the subject represented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?</a:t>
            </a:r>
          </a:p>
        </p:txBody>
      </p:sp>
      <p:pic>
        <p:nvPicPr>
          <p:cNvPr id="35845" name="Picture 7" descr="IMAGE # F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"/>
          <a:stretch>
            <a:fillRect/>
          </a:stretch>
        </p:blipFill>
        <p:spPr>
          <a:xfrm>
            <a:off x="2819400" y="1676400"/>
            <a:ext cx="5943600" cy="4776788"/>
          </a:xfrm>
          <a:noFill/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898525" y="112713"/>
            <a:ext cx="108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Arial Black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4155351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898525" y="112713"/>
            <a:ext cx="108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Arial Black" charset="0"/>
              </a:rPr>
              <a:t>5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6324600" cy="1143000"/>
          </a:xfrm>
        </p:spPr>
        <p:txBody>
          <a:bodyPr/>
          <a:lstStyle/>
          <a:p>
            <a:pPr eaLnBrk="1" hangingPunct="1"/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The Thinker</a:t>
            </a:r>
            <a:r>
              <a:rPr lang="ja-JP" altLang="en-US" sz="2400" b="1">
                <a:latin typeface="Arial" charset="0"/>
              </a:rPr>
              <a:t>”</a:t>
            </a:r>
            <a:r>
              <a:rPr lang="en-US" altLang="ja-JP" sz="2400" b="1">
                <a:latin typeface="Arial" charset="0"/>
              </a:rPr>
              <a:t> </a:t>
            </a:r>
            <a:br>
              <a:rPr lang="en-US" altLang="ja-JP" sz="2400" b="1">
                <a:latin typeface="Arial" charset="0"/>
              </a:rPr>
            </a:br>
            <a:r>
              <a:rPr lang="en-US" altLang="ja-JP" sz="2400" b="1">
                <a:latin typeface="Arial" charset="0"/>
              </a:rPr>
              <a:t>Auguste Rodin, 1880, bronze</a:t>
            </a:r>
            <a:endParaRPr lang="en-US" sz="2400" b="1">
              <a:latin typeface="Arial" charset="0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200400"/>
            <a:ext cx="5257800" cy="3276600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rgbClr val="000090"/>
                </a:solidFill>
                <a:latin typeface="Arial" charset="0"/>
              </a:rPr>
              <a:t>What type of sculpture is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rgbClr val="000090"/>
                </a:solidFill>
                <a:latin typeface="Arial" charset="0"/>
              </a:rPr>
              <a:t>What method was used to create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rgbClr val="000090"/>
                </a:solidFill>
                <a:latin typeface="Arial" charset="0"/>
              </a:rPr>
              <a:t>How is the subject represented?</a:t>
            </a:r>
          </a:p>
        </p:txBody>
      </p:sp>
      <p:pic>
        <p:nvPicPr>
          <p:cNvPr id="36869" name="Picture 29" descr="S78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b="8884"/>
          <a:stretch>
            <a:fillRect/>
          </a:stretch>
        </p:blipFill>
        <p:spPr>
          <a:xfrm>
            <a:off x="5105400" y="1946275"/>
            <a:ext cx="4038600" cy="4530725"/>
          </a:xfrm>
        </p:spPr>
      </p:pic>
    </p:spTree>
    <p:extLst>
      <p:ext uri="{BB962C8B-B14F-4D97-AF65-F5344CB8AC3E}">
        <p14:creationId xmlns:p14="http://schemas.microsoft.com/office/powerpoint/2010/main" val="1085137372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pPr eaLnBrk="1" hangingPunct="1"/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Reclining Mother and Child</a:t>
            </a:r>
            <a:r>
              <a:rPr lang="ja-JP" altLang="en-US" sz="2400" b="1">
                <a:latin typeface="Arial" charset="0"/>
              </a:rPr>
              <a:t>”</a:t>
            </a:r>
            <a:r>
              <a:rPr lang="en-US" altLang="ja-JP" sz="2400" b="1">
                <a:latin typeface="Arial" charset="0"/>
              </a:rPr>
              <a:t> </a:t>
            </a:r>
            <a:br>
              <a:rPr lang="en-US" altLang="ja-JP" sz="2400" b="1">
                <a:latin typeface="Arial" charset="0"/>
              </a:rPr>
            </a:br>
            <a:r>
              <a:rPr lang="en-US" altLang="ja-JP" sz="2000" b="1">
                <a:latin typeface="Arial" charset="0"/>
              </a:rPr>
              <a:t>Henry Moore, 1960, bronze</a:t>
            </a:r>
            <a:endParaRPr lang="en-US" sz="2000" b="1">
              <a:latin typeface="Arial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5334000"/>
            <a:ext cx="8686800" cy="13716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What type of sculpture is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What method was used to create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How is the subject represented?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898525" y="112713"/>
            <a:ext cx="108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Arial Black" charset="0"/>
              </a:rPr>
              <a:t>6</a:t>
            </a:r>
          </a:p>
        </p:txBody>
      </p:sp>
      <p:pic>
        <p:nvPicPr>
          <p:cNvPr id="37893" name="Picture 9" descr="Reclining Mother and Child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 b="1500"/>
          <a:stretch>
            <a:fillRect/>
          </a:stretch>
        </p:blipFill>
        <p:spPr bwMode="auto">
          <a:xfrm>
            <a:off x="381000" y="14478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33351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pPr eaLnBrk="1" hangingPunct="1"/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Running Fence</a:t>
            </a:r>
            <a:r>
              <a:rPr lang="ja-JP" altLang="en-US" sz="2400" b="1">
                <a:latin typeface="Arial" charset="0"/>
              </a:rPr>
              <a:t>”</a:t>
            </a:r>
            <a:r>
              <a:rPr lang="en-US" altLang="ja-JP" sz="2400" b="1">
                <a:latin typeface="Arial" charset="0"/>
              </a:rPr>
              <a:t> </a:t>
            </a:r>
            <a:br>
              <a:rPr lang="en-US" altLang="ja-JP" sz="2400" b="1">
                <a:latin typeface="Arial" charset="0"/>
              </a:rPr>
            </a:br>
            <a:r>
              <a:rPr lang="en-US" altLang="ja-JP" sz="2000" b="1">
                <a:latin typeface="Arial" charset="0"/>
              </a:rPr>
              <a:t>Christo and Jean-Claude, 1976, nylon and steel </a:t>
            </a:r>
            <a:endParaRPr lang="en-US" sz="2000" b="1">
              <a:latin typeface="Arial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5562600"/>
            <a:ext cx="8839200" cy="1066800"/>
          </a:xfrm>
        </p:spPr>
        <p:txBody>
          <a:bodyPr>
            <a:normAutofit fontScale="550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rgbClr val="660066"/>
                </a:solidFill>
                <a:latin typeface="Arial" charset="0"/>
              </a:rPr>
              <a:t>What type of sculpture is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rgbClr val="660066"/>
                </a:solidFill>
                <a:latin typeface="Arial" charset="0"/>
              </a:rPr>
              <a:t>What method was used to create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rgbClr val="660066"/>
                </a:solidFill>
                <a:latin typeface="Arial" charset="0"/>
              </a:rPr>
              <a:t>How is the subject represented?</a:t>
            </a:r>
          </a:p>
        </p:txBody>
      </p:sp>
      <p:pic>
        <p:nvPicPr>
          <p:cNvPr id="38917" name="Picture 15" descr="RF+ManClass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4"/>
          <a:stretch>
            <a:fillRect/>
          </a:stretch>
        </p:blipFill>
        <p:spPr>
          <a:xfrm>
            <a:off x="838200" y="1464289"/>
            <a:ext cx="7543800" cy="4122738"/>
          </a:xfrm>
          <a:noFill/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898525" y="112713"/>
            <a:ext cx="108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Arial Black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38492568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pPr eaLnBrk="1" hangingPunct="1"/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Lobster Trap with Fish Tail</a:t>
            </a:r>
            <a:r>
              <a:rPr lang="ja-JP" altLang="en-US" sz="2400" b="1">
                <a:latin typeface="Arial" charset="0"/>
              </a:rPr>
              <a:t>”</a:t>
            </a:r>
            <a:r>
              <a:rPr lang="en-US" altLang="ja-JP" sz="2400" b="1">
                <a:latin typeface="Arial" charset="0"/>
              </a:rPr>
              <a:t> </a:t>
            </a:r>
            <a:br>
              <a:rPr lang="en-US" altLang="ja-JP" sz="2400" b="1">
                <a:latin typeface="Arial" charset="0"/>
              </a:rPr>
            </a:br>
            <a:r>
              <a:rPr lang="en-US" altLang="ja-JP" sz="2000" b="1">
                <a:latin typeface="Arial" charset="0"/>
              </a:rPr>
              <a:t>Alexander Calder, 1939, steel wire and aluminum</a:t>
            </a:r>
            <a:endParaRPr lang="en-US" sz="2000" b="1">
              <a:latin typeface="Arial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3048000"/>
            <a:ext cx="3581400" cy="3657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What type of sculpture is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What method was used to create it?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AutoNum type="alphaLcPeriod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How is the subject represented?</a:t>
            </a:r>
          </a:p>
        </p:txBody>
      </p:sp>
      <p:pic>
        <p:nvPicPr>
          <p:cNvPr id="39941" name="Picture 9" descr="A00310_F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2862" y="1590675"/>
            <a:ext cx="5291138" cy="5267325"/>
          </a:xfrm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898525" y="112713"/>
            <a:ext cx="1082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Arial Black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79640175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297739"/>
            <a:ext cx="5715000" cy="230271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The Elements </a:t>
            </a:r>
            <a:r>
              <a:rPr lang="en-US" sz="5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of Art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948441"/>
            <a:ext cx="6035040" cy="251264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b="1" dirty="0">
                <a:latin typeface="Arial" charset="0"/>
              </a:rPr>
              <a:t>(as they relate to sculpture)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36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600" b="1" dirty="0" smtClean="0"/>
              <a:t>THE FOLLOWING ARE THE ELEMENTS AND EXAMPLES OF HOW EACH ELEMENT CAN BE FOUND/EMPHASIZED IN SCULPTURE</a:t>
            </a:r>
            <a:endParaRPr lang="en-US" sz="3600" b="1" dirty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3810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Sculpture Class Notes….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1" b="24504"/>
          <a:stretch>
            <a:fillRect/>
          </a:stretch>
        </p:blipFill>
        <p:spPr bwMode="auto">
          <a:xfrm>
            <a:off x="544513" y="762000"/>
            <a:ext cx="21986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2468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The Elements of Art: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/>
            </a:r>
            <a:b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</a:br>
            <a:r>
              <a:rPr lang="en-US" sz="2800" smtClean="0">
                <a:ea typeface="+mj-ea"/>
                <a:cs typeface="+mj-cs"/>
              </a:rPr>
              <a:t>The building blocks of all artwork.  </a:t>
            </a:r>
            <a:br>
              <a:rPr lang="en-US" sz="2800" smtClean="0">
                <a:ea typeface="+mj-ea"/>
                <a:cs typeface="+mj-cs"/>
              </a:rPr>
            </a:br>
            <a:r>
              <a:rPr lang="en-US" sz="2800" smtClean="0">
                <a:ea typeface="+mj-ea"/>
                <a:cs typeface="+mj-cs"/>
              </a:rPr>
              <a:t/>
            </a:r>
            <a:br>
              <a:rPr lang="en-US" sz="2800" smtClean="0">
                <a:ea typeface="+mj-ea"/>
                <a:cs typeface="+mj-cs"/>
              </a:rPr>
            </a:br>
            <a:r>
              <a:rPr lang="en-US" sz="2800" smtClean="0">
                <a:ea typeface="+mj-ea"/>
                <a:cs typeface="+mj-cs"/>
              </a:rPr>
              <a:t>Artists use the elements in different combinations to create sculpture that is successful from all sides.</a:t>
            </a:r>
            <a:r>
              <a:rPr lang="en-US" sz="3400" smtClean="0">
                <a:ea typeface="+mj-ea"/>
                <a:cs typeface="+mj-cs"/>
              </a:rPr>
              <a:t>  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3124200"/>
            <a:ext cx="8839200" cy="3352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Arial" charset="0"/>
              </a:rPr>
              <a:t>Line</a:t>
            </a:r>
            <a:r>
              <a:rPr lang="en-US" sz="2200" dirty="0">
                <a:latin typeface="Arial" charset="0"/>
              </a:rPr>
              <a:t> – inner or outer contour that leads the eye through the piece.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Arial" charset="0"/>
              </a:rPr>
              <a:t>Shape</a:t>
            </a:r>
            <a:r>
              <a:rPr lang="en-US" sz="2200" dirty="0">
                <a:latin typeface="Arial" charset="0"/>
              </a:rPr>
              <a:t> – 2D object (square, circle, </a:t>
            </a:r>
            <a:r>
              <a:rPr lang="en-US" sz="2200" dirty="0" err="1">
                <a:latin typeface="Arial" charset="0"/>
              </a:rPr>
              <a:t>etc</a:t>
            </a:r>
            <a:r>
              <a:rPr lang="en-US" sz="22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Arial" charset="0"/>
              </a:rPr>
              <a:t>Form</a:t>
            </a:r>
            <a:r>
              <a:rPr lang="en-US" sz="2200" dirty="0">
                <a:latin typeface="Arial" charset="0"/>
              </a:rPr>
              <a:t> – 3D object (cube, sphere, etc.)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Arial" charset="0"/>
              </a:rPr>
              <a:t>Color </a:t>
            </a:r>
            <a:r>
              <a:rPr lang="en-US" sz="2200" dirty="0">
                <a:latin typeface="Arial" charset="0"/>
              </a:rPr>
              <a:t>– appearance of a surface, affected by color spectrum and absorption or reflection of light.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latin typeface="Arial" charset="0"/>
              </a:rPr>
              <a:t>Texture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– how something feels or looks like it would feel if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200" dirty="0">
                <a:latin typeface="Arial" charset="0"/>
              </a:rPr>
              <a:t>	touched.  </a:t>
            </a:r>
            <a:endParaRPr lang="en-US" sz="22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200" b="1" dirty="0">
                <a:latin typeface="Arial" charset="0"/>
              </a:rPr>
              <a:t>Value</a:t>
            </a:r>
            <a:r>
              <a:rPr lang="en-US" sz="2200" dirty="0">
                <a:latin typeface="Arial" charset="0"/>
              </a:rPr>
              <a:t> – highlight or shadow, causing things to appear like 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they are coming forward or receding back in space. </a:t>
            </a:r>
            <a:endParaRPr lang="en-US" sz="2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latin typeface="Arial" charset="0"/>
              </a:rPr>
              <a:t>Space</a:t>
            </a:r>
            <a:r>
              <a:rPr lang="en-US" sz="2200" dirty="0">
                <a:latin typeface="Arial" charset="0"/>
              </a:rPr>
              <a:t> – open areas in and around a sculpture.  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calde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8" b="24678"/>
          <a:stretch>
            <a:fillRect/>
          </a:stretch>
        </p:blipFill>
        <p:spPr>
          <a:xfrm>
            <a:off x="4332556" y="1616802"/>
            <a:ext cx="4710660" cy="3352166"/>
          </a:xfrm>
          <a:noFill/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 flipH="1">
            <a:off x="6687886" y="341808"/>
            <a:ext cx="2456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600" b="1" i="1" u="sng" dirty="0" smtClean="0"/>
              <a:t>LINE</a:t>
            </a:r>
            <a:endParaRPr lang="en-US" sz="3600" b="1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2" y="341809"/>
            <a:ext cx="3619500" cy="4627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68970"/>
            <a:ext cx="290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algn="ctr"/>
            <a:r>
              <a:rPr lang="en-US" sz="2000" dirty="0" smtClean="0"/>
              <a:t>African </a:t>
            </a:r>
            <a:r>
              <a:rPr lang="en-US" sz="2000" dirty="0" smtClean="0"/>
              <a:t>Figural Sculpture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8753311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Line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32893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0" y="1447800"/>
            <a:ext cx="5854700" cy="4659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254" y="2899205"/>
            <a:ext cx="2429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“Spectral Liberation”</a:t>
            </a:r>
          </a:p>
          <a:p>
            <a:r>
              <a:rPr lang="en-US" sz="2400" dirty="0" smtClean="0"/>
              <a:t> by Christiane Martens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4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Shape (Form)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53126" y="5226134"/>
            <a:ext cx="3300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2 Forms (Divided Circle)</a:t>
            </a:r>
          </a:p>
          <a:p>
            <a:r>
              <a:rPr lang="en-US" sz="1800" dirty="0" smtClean="0"/>
              <a:t>Barbara Hepworth</a:t>
            </a:r>
            <a:endParaRPr lang="en-US" sz="18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578268" y="4724400"/>
            <a:ext cx="25657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La </a:t>
            </a:r>
            <a:r>
              <a:rPr lang="en-US" sz="1800" dirty="0" err="1" smtClean="0"/>
              <a:t>Cathredrale</a:t>
            </a:r>
            <a:endParaRPr lang="en-US" sz="1800" dirty="0" smtClean="0"/>
          </a:p>
          <a:p>
            <a:r>
              <a:rPr lang="en-US" sz="1800" dirty="0" err="1" smtClean="0"/>
              <a:t>Auguste</a:t>
            </a:r>
            <a:r>
              <a:rPr lang="en-US" sz="1800" dirty="0" smtClean="0"/>
              <a:t> Rodin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963"/>
            <a:ext cx="5520239" cy="3454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90" y="1447800"/>
            <a:ext cx="2476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Sculpture In-The-Round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371600"/>
            <a:ext cx="340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371600"/>
            <a:ext cx="4011612" cy="5029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85801" y="3886199"/>
            <a:ext cx="3269486" cy="590369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Flying Pins </a:t>
            </a:r>
            <a:br>
              <a:rPr lang="en-US" sz="2000" dirty="0" smtClean="0"/>
            </a:br>
            <a:r>
              <a:rPr lang="en-US" sz="2000" dirty="0" err="1" smtClean="0"/>
              <a:t>Claes</a:t>
            </a:r>
            <a:r>
              <a:rPr lang="en-US" sz="2000" dirty="0" smtClean="0"/>
              <a:t> Oldenburg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6441" y="1"/>
            <a:ext cx="2206634" cy="1165989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SHAPE</a:t>
            </a:r>
          </a:p>
          <a:p>
            <a:r>
              <a:rPr lang="en-US" sz="4400" dirty="0" smtClean="0"/>
              <a:t>(Form)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91012"/>
            <a:ext cx="5627845" cy="3495187"/>
          </a:xfrm>
          <a:prstGeom prst="rect">
            <a:avLst/>
          </a:prstGeom>
        </p:spPr>
      </p:pic>
      <p:pic>
        <p:nvPicPr>
          <p:cNvPr id="6" name="Picture 5" descr="IMAGE # F98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"/>
          <a:stretch>
            <a:fillRect/>
          </a:stretch>
        </p:blipFill>
        <p:spPr bwMode="auto">
          <a:xfrm>
            <a:off x="5641489" y="3997806"/>
            <a:ext cx="3351586" cy="269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1923" y="5743940"/>
            <a:ext cx="3518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Arial" charset="0"/>
              </a:rPr>
              <a:t>Skull and Ball</a:t>
            </a:r>
            <a:r>
              <a:rPr lang="ja-JP" altLang="en-US" sz="2000" b="1" dirty="0" smtClean="0">
                <a:latin typeface="Arial" charset="0"/>
              </a:rPr>
              <a:t>”</a:t>
            </a:r>
            <a:r>
              <a:rPr lang="en-US" altLang="ja-JP" sz="2000" b="1" dirty="0" smtClean="0">
                <a:latin typeface="Arial" charset="0"/>
              </a:rPr>
              <a:t> </a:t>
            </a:r>
            <a:br>
              <a:rPr lang="en-US" altLang="ja-JP" sz="2000" b="1" dirty="0" smtClean="0">
                <a:latin typeface="Arial" charset="0"/>
              </a:rPr>
            </a:br>
            <a:r>
              <a:rPr lang="en-US" altLang="ja-JP" b="1" dirty="0" smtClean="0">
                <a:latin typeface="Arial" charset="0"/>
              </a:rPr>
              <a:t>Late Mayan Culture, 800 AD, limestone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Jaquar Mask- Mexico</a:t>
            </a:r>
          </a:p>
        </p:txBody>
      </p:sp>
      <p:pic>
        <p:nvPicPr>
          <p:cNvPr id="53254" name="Picture 6" descr="jaguarmask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6233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>
                <a:latin typeface="Arial" charset="0"/>
              </a:rPr>
              <a:t>This jaguar mask from Mexico also emphasizes Shape. What shapes do you see? Are they Geometric, Organic or both?</a:t>
            </a:r>
            <a:endParaRPr lang="en-US" sz="1800"/>
          </a:p>
          <a:p>
            <a:r>
              <a:rPr lang="en-US" sz="1800">
                <a:latin typeface="Arial" charset="0"/>
              </a:rPr>
              <a:t>Are the shapes arranged symmetrically or asymmetrically?</a:t>
            </a:r>
            <a:endParaRPr lang="en-US" sz="1800"/>
          </a:p>
          <a:p>
            <a:r>
              <a:rPr lang="en-US" sz="1800">
                <a:latin typeface="Arial" charset="0"/>
              </a:rPr>
              <a:t>What shape did the artist use to accent the nose? How about the eyes?</a:t>
            </a:r>
            <a:endParaRPr lang="en-US" sz="1800"/>
          </a:p>
          <a:p>
            <a:r>
              <a:rPr lang="en-US" sz="1800">
                <a:latin typeface="Arial" charset="0"/>
              </a:rPr>
              <a:t>What did the artist do to the yellow shapes that make up the skin of the jaguar?</a:t>
            </a: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8223072"/>
      </p:ext>
    </p:extLst>
  </p:cSld>
  <p:clrMapOvr>
    <a:masterClrMapping/>
  </p:clrMapOvr>
  <p:transition xmlns:p14="http://schemas.microsoft.com/office/powerpoint/2010/main" spd="med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308" y="1828800"/>
            <a:ext cx="2144182" cy="3581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 smtClean="0">
                <a:solidFill>
                  <a:srgbClr val="008000"/>
                </a:solidFill>
              </a:rPr>
              <a:t>“The Hot Dog Vendor</a:t>
            </a:r>
            <a:r>
              <a:rPr lang="ja-JP" altLang="en-US" sz="3200" dirty="0" smtClean="0">
                <a:solidFill>
                  <a:srgbClr val="008000"/>
                </a:solidFill>
              </a:rPr>
              <a:t>”</a:t>
            </a:r>
            <a:r>
              <a:rPr lang="en-US" altLang="ja-JP" sz="3200" dirty="0" smtClean="0">
                <a:solidFill>
                  <a:srgbClr val="008000"/>
                </a:solidFill>
              </a:rPr>
              <a:t/>
            </a:r>
            <a:br>
              <a:rPr lang="en-US" altLang="ja-JP" sz="3200" dirty="0" smtClean="0">
                <a:solidFill>
                  <a:srgbClr val="008000"/>
                </a:solidFill>
              </a:rPr>
            </a:br>
            <a:r>
              <a:rPr lang="en-US" sz="3200" dirty="0" smtClean="0">
                <a:solidFill>
                  <a:srgbClr val="008000"/>
                </a:solidFill>
              </a:rPr>
              <a:t>By George Segal</a:t>
            </a:r>
            <a:br>
              <a:rPr lang="en-US" sz="3200" dirty="0" smtClean="0">
                <a:solidFill>
                  <a:srgbClr val="008000"/>
                </a:solidFill>
              </a:rPr>
            </a:br>
            <a:endParaRPr lang="en-US" sz="3200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49156" name="Picture 8" descr="7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 r="14750" b="17791"/>
          <a:stretch/>
        </p:blipFill>
        <p:spPr>
          <a:xfrm>
            <a:off x="3829358" y="732822"/>
            <a:ext cx="5202878" cy="5972777"/>
          </a:xfrm>
          <a:noFill/>
        </p:spPr>
      </p:pic>
      <p:sp>
        <p:nvSpPr>
          <p:cNvPr id="49155" name="AutoShape 6" descr="7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685800" y="5926138"/>
            <a:ext cx="3048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ja-JP" altLang="en-US" sz="1800">
                <a:solidFill>
                  <a:schemeClr val="bg1"/>
                </a:solidFill>
              </a:rPr>
              <a:t>“</a:t>
            </a:r>
            <a:r>
              <a:rPr lang="en-US" altLang="ja-JP" sz="1800">
                <a:solidFill>
                  <a:schemeClr val="bg1"/>
                </a:solidFill>
              </a:rPr>
              <a:t>The Hot Dog Vendor</a:t>
            </a:r>
            <a:r>
              <a:rPr lang="ja-JP" altLang="en-US" sz="1800">
                <a:solidFill>
                  <a:schemeClr val="bg1"/>
                </a:solidFill>
              </a:rPr>
              <a:t>”</a:t>
            </a:r>
            <a:endParaRPr lang="en-US" altLang="ja-JP" sz="1800">
              <a:solidFill>
                <a:schemeClr val="bg1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By George Segal</a:t>
            </a:r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381000" y="381000"/>
            <a:ext cx="534961" cy="440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Socket" charset="0"/>
              </a:rPr>
              <a:t>C</a:t>
            </a:r>
            <a:r>
              <a:rPr lang="en-US" sz="5400" b="1" dirty="0" smtClean="0">
                <a:solidFill>
                  <a:srgbClr val="FF6600"/>
                </a:solidFill>
                <a:latin typeface="Socket" charset="0"/>
              </a:rPr>
              <a:t>O</a:t>
            </a:r>
            <a:r>
              <a:rPr lang="en-US" sz="5400" b="1" dirty="0" smtClean="0">
                <a:solidFill>
                  <a:srgbClr val="FFFF00"/>
                </a:solidFill>
                <a:latin typeface="Socket" charset="0"/>
              </a:rPr>
              <a:t>L</a:t>
            </a:r>
            <a:r>
              <a:rPr lang="en-US" sz="5400" b="1" dirty="0" smtClean="0">
                <a:solidFill>
                  <a:srgbClr val="0000FF"/>
                </a:solidFill>
                <a:latin typeface="Socket" charset="0"/>
              </a:rPr>
              <a:t>O</a:t>
            </a:r>
            <a:r>
              <a:rPr lang="en-US" sz="5400" b="1" dirty="0" smtClean="0">
                <a:solidFill>
                  <a:srgbClr val="660066"/>
                </a:solidFill>
                <a:latin typeface="Socket" charset="0"/>
              </a:rPr>
              <a:t>R</a:t>
            </a:r>
            <a:endParaRPr lang="en-US" sz="5400" b="1" dirty="0">
              <a:solidFill>
                <a:srgbClr val="660066"/>
              </a:solidFill>
              <a:latin typeface="Sock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9"/>
          <p:cNvSpPr txBox="1">
            <a:spLocks noChangeArrowheads="1"/>
          </p:cNvSpPr>
          <p:nvPr/>
        </p:nvSpPr>
        <p:spPr bwMode="auto">
          <a:xfrm>
            <a:off x="781590" y="333140"/>
            <a:ext cx="1147961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Socket" charset="0"/>
              </a:rPr>
              <a:t>C</a:t>
            </a:r>
            <a:r>
              <a:rPr lang="en-US" sz="5400" b="1" dirty="0" smtClean="0">
                <a:solidFill>
                  <a:srgbClr val="FF6600"/>
                </a:solidFill>
                <a:latin typeface="Socket" charset="0"/>
              </a:rPr>
              <a:t>O</a:t>
            </a:r>
          </a:p>
          <a:p>
            <a:r>
              <a:rPr lang="en-US" sz="5400" b="1" dirty="0" smtClean="0">
                <a:solidFill>
                  <a:srgbClr val="FFFF00"/>
                </a:solidFill>
                <a:latin typeface="Socket" charset="0"/>
              </a:rPr>
              <a:t>L</a:t>
            </a:r>
          </a:p>
          <a:p>
            <a:r>
              <a:rPr lang="en-US" sz="5400" b="1" dirty="0" smtClean="0">
                <a:solidFill>
                  <a:srgbClr val="0000FF"/>
                </a:solidFill>
                <a:latin typeface="Socket" charset="0"/>
              </a:rPr>
              <a:t>O</a:t>
            </a:r>
            <a:r>
              <a:rPr lang="en-US" sz="5400" b="1" dirty="0" smtClean="0">
                <a:solidFill>
                  <a:srgbClr val="660066"/>
                </a:solidFill>
                <a:latin typeface="Socket" charset="0"/>
              </a:rPr>
              <a:t>R</a:t>
            </a:r>
            <a:endParaRPr lang="en-US" sz="5400" b="1" dirty="0" smtClean="0">
              <a:solidFill>
                <a:srgbClr val="660066"/>
              </a:solidFill>
              <a:latin typeface="Socket" charset="0"/>
            </a:endParaRPr>
          </a:p>
          <a:p>
            <a:endParaRPr lang="en-US" sz="2800" dirty="0">
              <a:solidFill>
                <a:schemeClr val="accent2"/>
              </a:solidFill>
              <a:latin typeface="Arial Black" charset="0"/>
            </a:endParaRPr>
          </a:p>
          <a:p>
            <a:endParaRPr lang="en-US" sz="2800" dirty="0">
              <a:solidFill>
                <a:schemeClr val="accent1"/>
              </a:solidFill>
              <a:latin typeface="Arial Black" charset="0"/>
            </a:endParaRPr>
          </a:p>
        </p:txBody>
      </p:sp>
      <p:pic>
        <p:nvPicPr>
          <p:cNvPr id="4" name="Picture 3" descr="Saavas_060818115953140_wideweb__300x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25" y="95475"/>
            <a:ext cx="5409190" cy="67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TEXTURE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Nah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2985" r="2409"/>
          <a:stretch>
            <a:fillRect/>
          </a:stretch>
        </p:blipFill>
        <p:spPr bwMode="auto">
          <a:xfrm>
            <a:off x="0" y="923330"/>
            <a:ext cx="4558989" cy="370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627509"/>
            <a:ext cx="499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Arial" charset="0"/>
              </a:rPr>
              <a:t>“</a:t>
            </a:r>
            <a:r>
              <a:rPr lang="en-US" altLang="ja-JP" b="1" dirty="0" err="1" smtClean="0">
                <a:latin typeface="Arial" charset="0"/>
              </a:rPr>
              <a:t>Nehele</a:t>
            </a:r>
            <a:r>
              <a:rPr lang="ja-JP" altLang="en-US" b="1" dirty="0" smtClean="0">
                <a:latin typeface="Arial" charset="0"/>
              </a:rPr>
              <a:t>”</a:t>
            </a:r>
            <a:r>
              <a:rPr lang="en-US" altLang="ja-JP" b="1" dirty="0" smtClean="0">
                <a:latin typeface="Arial" charset="0"/>
              </a:rPr>
              <a:t> </a:t>
            </a:r>
            <a:br>
              <a:rPr lang="en-US" altLang="ja-JP" b="1" dirty="0" smtClean="0">
                <a:latin typeface="Arial" charset="0"/>
              </a:rPr>
            </a:br>
            <a:r>
              <a:rPr lang="en-US" altLang="ja-JP" b="1" dirty="0" smtClean="0">
                <a:latin typeface="Arial" charset="0"/>
              </a:rPr>
              <a:t>Deborah Butterfield, 1988, aluminum</a:t>
            </a:r>
            <a:endParaRPr lang="en-US" dirty="0"/>
          </a:p>
        </p:txBody>
      </p:sp>
      <p:pic>
        <p:nvPicPr>
          <p:cNvPr id="6" name="Picture 5" descr="Ice Star (Scaur Water, Penpont, Dumfriesshire)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3008" r="8270" b="5263"/>
          <a:stretch>
            <a:fillRect/>
          </a:stretch>
        </p:blipFill>
        <p:spPr bwMode="auto">
          <a:xfrm>
            <a:off x="5370865" y="933074"/>
            <a:ext cx="3773135" cy="392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0865" y="4856543"/>
            <a:ext cx="40385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Arial" charset="0"/>
              </a:rPr>
              <a:t>Icicles thawed and re-frozen together</a:t>
            </a:r>
            <a:r>
              <a:rPr lang="ja-JP" altLang="en-US" b="1" dirty="0" smtClean="0">
                <a:latin typeface="Arial" charset="0"/>
              </a:rPr>
              <a:t>”</a:t>
            </a:r>
            <a:r>
              <a:rPr lang="en-US" altLang="ja-JP" b="1" dirty="0" smtClean="0">
                <a:latin typeface="Arial" charset="0"/>
              </a:rPr>
              <a:t> </a:t>
            </a:r>
            <a:br>
              <a:rPr lang="en-US" altLang="ja-JP" b="1" dirty="0" smtClean="0">
                <a:latin typeface="Arial" charset="0"/>
              </a:rPr>
            </a:br>
            <a:r>
              <a:rPr lang="en-US" altLang="ja-JP" sz="1600" b="1" dirty="0" smtClean="0">
                <a:latin typeface="Arial" charset="0"/>
              </a:rPr>
              <a:t>Andy Goldsworthy, 1987, 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52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739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TEXTURE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1984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86" y="1591156"/>
            <a:ext cx="639127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173" y="2040485"/>
            <a:ext cx="22793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Nature Study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r">
              <a:spcBef>
                <a:spcPct val="50000"/>
              </a:spcBef>
            </a:pP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Eyes</a:t>
            </a: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US" altLang="ja-JP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Louise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Bourgeois</a:t>
            </a:r>
          </a:p>
        </p:txBody>
      </p:sp>
    </p:spTree>
    <p:extLst>
      <p:ext uri="{BB962C8B-B14F-4D97-AF65-F5344CB8AC3E}">
        <p14:creationId xmlns:p14="http://schemas.microsoft.com/office/powerpoint/2010/main" val="372177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Relief Sculpture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" b="18216"/>
          <a:stretch>
            <a:fillRect/>
          </a:stretch>
        </p:blipFill>
        <p:spPr bwMode="auto">
          <a:xfrm>
            <a:off x="609600" y="1752600"/>
            <a:ext cx="3810000" cy="4191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962400" cy="41894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Environmental Sculpture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4"/>
          <a:stretch>
            <a:fillRect/>
          </a:stretch>
        </p:blipFill>
        <p:spPr bwMode="auto">
          <a:xfrm>
            <a:off x="774700" y="1676400"/>
            <a:ext cx="45593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8"/>
          <a:stretch>
            <a:fillRect/>
          </a:stretch>
        </p:blipFill>
        <p:spPr bwMode="auto">
          <a:xfrm>
            <a:off x="5715000" y="1676400"/>
            <a:ext cx="28178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Installation Sculpture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21506" name="Picture 6" descr="Saavas_060818115953140_wideweb__300x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71600"/>
            <a:ext cx="41370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untitled-doris_salce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2869" r="7423" b="3943"/>
          <a:stretch>
            <a:fillRect/>
          </a:stretch>
        </p:blipFill>
        <p:spPr bwMode="auto">
          <a:xfrm>
            <a:off x="4794250" y="1295400"/>
            <a:ext cx="4044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7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Ways of Creating Sculpture: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b="1" dirty="0">
                <a:latin typeface="Arial" charset="0"/>
              </a:rPr>
              <a:t>Additive</a:t>
            </a:r>
            <a:r>
              <a:rPr lang="en-US" sz="3600" dirty="0">
                <a:latin typeface="Arial" charset="0"/>
              </a:rPr>
              <a:t>—Adding like media to create a sculpture.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dirty="0">
                <a:latin typeface="Arial" charset="0"/>
              </a:rPr>
              <a:t>Subtractive</a:t>
            </a:r>
            <a:r>
              <a:rPr lang="en-US" sz="3600" dirty="0">
                <a:latin typeface="Arial" charset="0"/>
              </a:rPr>
              <a:t>—taking away like media to release inner sculpture.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dirty="0">
                <a:latin typeface="Arial" charset="0"/>
              </a:rPr>
              <a:t>Assemblage</a:t>
            </a:r>
            <a:r>
              <a:rPr lang="en-US" sz="3600" dirty="0">
                <a:latin typeface="Arial" charset="0"/>
              </a:rPr>
              <a:t>—joining different media to make a sculpture by whatever means are appropriate.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dirty="0">
                <a:latin typeface="Arial" charset="0"/>
              </a:rPr>
              <a:t>Casting from a Mold</a:t>
            </a:r>
            <a:r>
              <a:rPr lang="en-US" sz="3600" dirty="0">
                <a:latin typeface="Arial" charset="0"/>
              </a:rPr>
              <a:t> —pouring liquid media into a negative space mold. 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3600" dirty="0">
              <a:latin typeface="Arial" charset="0"/>
            </a:endParaRPr>
          </a:p>
        </p:txBody>
      </p:sp>
      <p:pic>
        <p:nvPicPr>
          <p:cNvPr id="22529" name="Picture 6" descr="j0251691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9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7" b="14697"/>
          <a:stretch>
            <a:fillRect/>
          </a:stretch>
        </p:blipFill>
        <p:spPr>
          <a:xfrm>
            <a:off x="7962455" y="5532477"/>
            <a:ext cx="1181545" cy="1325523"/>
          </a:xfrm>
          <a:noFill/>
        </p:spPr>
      </p:pic>
    </p:spTree>
    <p:extLst>
      <p:ext uri="{BB962C8B-B14F-4D97-AF65-F5344CB8AC3E}">
        <p14:creationId xmlns:p14="http://schemas.microsoft.com/office/powerpoint/2010/main" val="594438421"/>
      </p:ext>
    </p:extLst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Additive</a:t>
            </a:r>
          </a:p>
        </p:txBody>
      </p:sp>
      <p:pic>
        <p:nvPicPr>
          <p:cNvPr id="23555" name="Picture 8" descr="U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638" y="1371600"/>
            <a:ext cx="3382962" cy="5105400"/>
          </a:xfrm>
          <a:noFill/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9940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9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Subtractive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447800"/>
            <a:ext cx="37274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r="-2" b="49037"/>
          <a:stretch>
            <a:fillRect/>
          </a:stretch>
        </p:blipFill>
        <p:spPr bwMode="auto">
          <a:xfrm>
            <a:off x="304800" y="1419225"/>
            <a:ext cx="4343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361</TotalTime>
  <Words>690</Words>
  <Application>Microsoft Macintosh PowerPoint</Application>
  <PresentationFormat>On-screen Show (4:3)</PresentationFormat>
  <Paragraphs>135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Breeze</vt:lpstr>
      <vt:lpstr>Sculpture Terms  &amp; Examples</vt:lpstr>
      <vt:lpstr>4 Types of Sculpture</vt:lpstr>
      <vt:lpstr>Sculpture In-The-Round</vt:lpstr>
      <vt:lpstr>Relief Sculpture</vt:lpstr>
      <vt:lpstr>Environmental Sculpture</vt:lpstr>
      <vt:lpstr>Installation Sculpture</vt:lpstr>
      <vt:lpstr>Ways of Creating Sculpture:</vt:lpstr>
      <vt:lpstr>Additive</vt:lpstr>
      <vt:lpstr>Subtractive</vt:lpstr>
      <vt:lpstr>Assemblage</vt:lpstr>
      <vt:lpstr>Cast from a Mold</vt:lpstr>
      <vt:lpstr>How the Subject is  Treated in  Sculpture:</vt:lpstr>
      <vt:lpstr>Representational</vt:lpstr>
      <vt:lpstr>Abstract</vt:lpstr>
      <vt:lpstr>Non-Objective</vt:lpstr>
      <vt:lpstr>Test your knowledge…</vt:lpstr>
      <vt:lpstr>“Case with Five Posts”  Louise Nevelson, 1959, wood, metal, plastic, paint</vt:lpstr>
      <vt:lpstr>“Nehele”  Deborah Butterfield, 1988, aluminum</vt:lpstr>
      <vt:lpstr>“Icicles thawed and re-frozen together”  Andy Goldsworthy, 1987, ice </vt:lpstr>
      <vt:lpstr>“Skull and Ball”  Late Mayan Culture, 800 AD, limestone</vt:lpstr>
      <vt:lpstr>“The Thinker”  Auguste Rodin, 1880, bronze</vt:lpstr>
      <vt:lpstr>“Reclining Mother and Child”  Henry Moore, 1960, bronze</vt:lpstr>
      <vt:lpstr>“Running Fence”  Christo and Jean-Claude, 1976, nylon and steel </vt:lpstr>
      <vt:lpstr>“Lobster Trap with Fish Tail”  Alexander Calder, 1939, steel wire and aluminum</vt:lpstr>
      <vt:lpstr>The Elements of Art</vt:lpstr>
      <vt:lpstr>The Elements of Art: The building blocks of all artwork.    Artists use the elements in different combinations to create sculpture that is successful from all sides.  </vt:lpstr>
      <vt:lpstr>PowerPoint Presentation</vt:lpstr>
      <vt:lpstr>Line</vt:lpstr>
      <vt:lpstr>Shape (Form)</vt:lpstr>
      <vt:lpstr>Flying Pins  Claes Oldenburg</vt:lpstr>
      <vt:lpstr>Jaquar Mask- Mexico</vt:lpstr>
      <vt:lpstr>“The Hot Dog Vendor” By George Segal </vt:lpstr>
      <vt:lpstr>PowerPoint Presentation</vt:lpstr>
      <vt:lpstr>PowerPoint Presentation</vt:lpstr>
      <vt:lpstr>PowerPoint Presentation</vt:lpstr>
    </vt:vector>
  </TitlesOfParts>
  <Company>Penn-Trafford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Sculpture Terms  &amp; Examples</dc:title>
  <dc:creator>Stacy Lamanna</dc:creator>
  <cp:lastModifiedBy>Stacy Lamanna</cp:lastModifiedBy>
  <cp:revision>15</cp:revision>
  <dcterms:created xsi:type="dcterms:W3CDTF">2015-01-08T15:19:48Z</dcterms:created>
  <dcterms:modified xsi:type="dcterms:W3CDTF">2015-01-10T00:51:22Z</dcterms:modified>
</cp:coreProperties>
</file>